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Georgia" panose="02040502050405020303" pitchFamily="18" charset="0"/>
      <p:regular r:id="rId8"/>
      <p:bold r:id="rId9"/>
      <p:italic r:id="rId10"/>
      <p:boldItalic r:id="rId11"/>
    </p:embeddedFont>
    <p:embeddedFont>
      <p:font typeface="Arial Unicode MS" panose="020B0604020202020204" pitchFamily="34" charset="-128"/>
      <p:regular r:id="rId12"/>
    </p:embeddedFont>
    <p:embeddedFont>
      <p:font typeface="FoundryMonoline-Light" panose="02000503000000020004" pitchFamily="2" charset="0"/>
      <p:regular r:id="rId13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6356" autoAdjust="0"/>
    <p:restoredTop sz="94660"/>
  </p:normalViewPr>
  <p:slideViewPr>
    <p:cSldViewPr showGuides="1">
      <p:cViewPr varScale="1">
        <p:scale>
          <a:sx n="122" d="100"/>
          <a:sy n="122" d="100"/>
        </p:scale>
        <p:origin x="-1314" y="-102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96"/>
        <p:guide orient="horz" pos="4133"/>
        <p:guide orient="horz" pos="3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190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1" b="43073"/>
          <a:stretch/>
        </p:blipFill>
        <p:spPr>
          <a:xfrm>
            <a:off x="-1" y="56626"/>
            <a:ext cx="9144001" cy="197351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da-DK" noProof="0" dirty="0" smtClean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 smtClean="0"/>
              <a:t>Klik, og tilføj underoverskrift</a:t>
            </a:r>
            <a:endParaRPr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3. juni 2015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3.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1695" b="19086"/>
          <a:stretch/>
        </p:blipFill>
        <p:spPr>
          <a:xfrm>
            <a:off x="-1" y="4035377"/>
            <a:ext cx="9144001" cy="2822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8202991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Klik, og tilføj titel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813752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 smtClean="0"/>
              <a:t>Klik, og tilføj underoverskrift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3.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3.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3. juni 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3.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3. juni 2015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3. juni 2015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3.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3.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52400"/>
            <a:ext cx="9144000" cy="6084888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3.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3.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3.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da-DK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0"/>
            <a:ext cx="111956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3. juni 2015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0"/>
            <a:ext cx="666074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1579" y="0"/>
            <a:ext cx="31176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Betalingsmodel</a:t>
            </a:r>
            <a:endParaRPr lang="nb-NO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Vej- og stibelysning i boligområderne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Prioritering ved modernisering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3238" y="1196752"/>
            <a:ext cx="8137525" cy="5400600"/>
          </a:xfrm>
        </p:spPr>
        <p:txBody>
          <a:bodyPr/>
          <a:lstStyle/>
          <a:p>
            <a:pPr marL="0" indent="0">
              <a:buNone/>
            </a:pPr>
            <a:r>
              <a:rPr lang="da-DK" sz="2200" b="1" smtClean="0"/>
              <a:t>Prioriteret: </a:t>
            </a:r>
            <a:r>
              <a:rPr lang="da-DK" sz="2200" smtClean="0"/>
              <a:t>alle </a:t>
            </a:r>
            <a:r>
              <a:rPr lang="da-DK" sz="2200"/>
              <a:t>armaturer med energiforbrug over </a:t>
            </a:r>
            <a:r>
              <a:rPr lang="da-DK" sz="2200" smtClean="0"/>
              <a:t>50W</a:t>
            </a:r>
            <a:endParaRPr lang="da-DK" sz="2200"/>
          </a:p>
          <a:p>
            <a:pPr marL="0" indent="0">
              <a:buNone/>
            </a:pPr>
            <a:r>
              <a:rPr lang="da-DK" sz="2200" b="1"/>
              <a:t>Rækkefølge: </a:t>
            </a:r>
            <a:r>
              <a:rPr lang="da-DK" sz="2200"/>
              <a:t>1-pulver -&gt; træmaster -&gt; udgåede -&gt; </a:t>
            </a:r>
            <a:r>
              <a:rPr lang="da-DK" sz="2200" smtClean="0"/>
              <a:t>resten</a:t>
            </a:r>
          </a:p>
          <a:p>
            <a:pPr marL="0" indent="0">
              <a:buNone/>
            </a:pPr>
            <a:endParaRPr lang="da-DK" sz="2200" b="1" smtClean="0"/>
          </a:p>
          <a:p>
            <a:pPr marL="0" indent="0">
              <a:buNone/>
            </a:pPr>
            <a:r>
              <a:rPr lang="da-DK" sz="2200" b="1" smtClean="0"/>
              <a:t>Markeringer på kortene:</a:t>
            </a:r>
            <a:endParaRPr lang="da-DK" sz="2200" b="1"/>
          </a:p>
          <a:p>
            <a:r>
              <a:rPr lang="da-DK"/>
              <a:t> </a:t>
            </a:r>
            <a:r>
              <a:rPr lang="da-DK" smtClean="0"/>
              <a:t>1</a:t>
            </a:r>
            <a:r>
              <a:rPr lang="da-DK"/>
              <a:t>. prioritet: 1-pulver-rør på </a:t>
            </a:r>
            <a:r>
              <a:rPr lang="da-DK" smtClean="0"/>
              <a:t>træmaster</a:t>
            </a:r>
            <a:endParaRPr lang="da-DK"/>
          </a:p>
          <a:p>
            <a:r>
              <a:rPr lang="da-DK"/>
              <a:t>2. prioritet: 1-pulver-rør på </a:t>
            </a:r>
            <a:r>
              <a:rPr lang="da-DK" smtClean="0"/>
              <a:t>ikke-træmaster</a:t>
            </a:r>
            <a:endParaRPr lang="da-DK"/>
          </a:p>
          <a:p>
            <a:r>
              <a:rPr lang="da-DK"/>
              <a:t>3. prioritet: 3-pulver-urør på træmaster </a:t>
            </a:r>
            <a:endParaRPr lang="da-DK" smtClean="0"/>
          </a:p>
          <a:p>
            <a:r>
              <a:rPr lang="da-DK" smtClean="0"/>
              <a:t>4</a:t>
            </a:r>
            <a:r>
              <a:rPr lang="da-DK"/>
              <a:t>. prioritet: </a:t>
            </a:r>
            <a:r>
              <a:rPr lang="da-DK" smtClean="0"/>
              <a:t>udgåede armaturer på træmaster (andre lyskilder) </a:t>
            </a:r>
          </a:p>
          <a:p>
            <a:r>
              <a:rPr lang="da-DK" smtClean="0"/>
              <a:t>5</a:t>
            </a:r>
            <a:r>
              <a:rPr lang="da-DK"/>
              <a:t>. prioritet: </a:t>
            </a:r>
            <a:r>
              <a:rPr lang="da-DK" smtClean="0"/>
              <a:t>ikke-udgåede armaturer på træmaster (andre lyskilder) </a:t>
            </a:r>
          </a:p>
          <a:p>
            <a:r>
              <a:rPr lang="da-DK" smtClean="0"/>
              <a:t>6</a:t>
            </a:r>
            <a:r>
              <a:rPr lang="da-DK"/>
              <a:t>. prioritet: 3-pulver-urør på ikke-træmaster </a:t>
            </a:r>
            <a:endParaRPr lang="da-DK" smtClean="0"/>
          </a:p>
          <a:p>
            <a:r>
              <a:rPr lang="da-DK" smtClean="0"/>
              <a:t>7</a:t>
            </a:r>
            <a:r>
              <a:rPr lang="da-DK"/>
              <a:t>. prioritet: </a:t>
            </a:r>
            <a:r>
              <a:rPr lang="da-DK" smtClean="0"/>
              <a:t>udgåede armaturer på </a:t>
            </a:r>
            <a:r>
              <a:rPr lang="da-DK"/>
              <a:t>ikke-træmaster </a:t>
            </a:r>
            <a:r>
              <a:rPr lang="da-DK" smtClean="0"/>
              <a:t>(andre lyskilder) </a:t>
            </a:r>
          </a:p>
          <a:p>
            <a:r>
              <a:rPr lang="da-DK" smtClean="0"/>
              <a:t>8</a:t>
            </a:r>
            <a:r>
              <a:rPr lang="da-DK"/>
              <a:t>. prioritet: energiforbrug over </a:t>
            </a:r>
            <a:r>
              <a:rPr lang="da-DK" smtClean="0"/>
              <a:t>50W (udover 1.-7. prioritet)</a:t>
            </a:r>
            <a:endParaRPr lang="da-DK"/>
          </a:p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3421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Valgfrihed om ejerskab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smtClean="0"/>
              <a:t>3 scenarier:</a:t>
            </a:r>
          </a:p>
          <a:p>
            <a:r>
              <a:rPr lang="da-DK" smtClean="0"/>
              <a:t>Kommunen ejer i dag og fremover</a:t>
            </a:r>
          </a:p>
          <a:p>
            <a:r>
              <a:rPr lang="da-DK" smtClean="0"/>
              <a:t>Kommunen overtager ejerskab fra boligområde</a:t>
            </a:r>
          </a:p>
          <a:p>
            <a:r>
              <a:rPr lang="da-DK" smtClean="0"/>
              <a:t>Boligområde overtager ejerskab fra kommunen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681115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Fremme:</a:t>
            </a:r>
          </a:p>
          <a:p>
            <a:r>
              <a:rPr lang="da-DK" smtClean="0"/>
              <a:t>Modernisering af anlægget</a:t>
            </a:r>
          </a:p>
          <a:p>
            <a:r>
              <a:rPr lang="da-DK" smtClean="0"/>
              <a:t>Energibesparelser</a:t>
            </a:r>
          </a:p>
          <a:p>
            <a:r>
              <a:rPr lang="da-DK" smtClean="0"/>
              <a:t>God lyskvalitet og øget kvalitet af byrummet</a:t>
            </a:r>
          </a:p>
          <a:p>
            <a:r>
              <a:rPr lang="da-DK" smtClean="0"/>
              <a:t>Den intelligente by</a:t>
            </a:r>
          </a:p>
          <a:p>
            <a:r>
              <a:rPr lang="da-DK" smtClean="0"/>
              <a:t>Gennemsigtighed for borgerne</a:t>
            </a:r>
            <a:endParaRPr lang="da-DK"/>
          </a:p>
          <a:p>
            <a:r>
              <a:rPr lang="da-DK" smtClean="0"/>
              <a:t>Involvering af borgerne og god service</a:t>
            </a:r>
          </a:p>
          <a:p>
            <a:r>
              <a:rPr lang="da-DK" smtClean="0"/>
              <a:t>Tryghed og æstetik</a:t>
            </a:r>
          </a:p>
          <a:p>
            <a:r>
              <a:rPr lang="da-DK" smtClean="0"/>
              <a:t>Optimere driften</a:t>
            </a:r>
          </a:p>
          <a:p>
            <a:r>
              <a:rPr lang="da-DK" smtClean="0"/>
              <a:t>Frontløber for klimatilpasset belysning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9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Pladsholder til indhold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458183"/>
              </p:ext>
            </p:extLst>
          </p:nvPr>
        </p:nvGraphicFramePr>
        <p:xfrm>
          <a:off x="180653" y="1484784"/>
          <a:ext cx="8783835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1527216"/>
                <a:gridCol w="1035771"/>
                <a:gridCol w="1036808"/>
                <a:gridCol w="1036808"/>
                <a:gridCol w="1036808"/>
                <a:gridCol w="1036808"/>
                <a:gridCol w="1036808"/>
                <a:gridCol w="1036808"/>
              </a:tblGrid>
              <a:tr h="11964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Type</a:t>
                      </a:r>
                    </a:p>
                  </a:txBody>
                  <a:tcPr marL="111936" marR="11193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Pris i dag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Drifts-udgift  gammelt anlæg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Afskriv-ning  gammelt anlæg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Pris ved  gammelt anlæg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Drifts-udgift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LED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Afskriv-ning LED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Pris ved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LED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822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Væg- </a:t>
                      </a: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og </a:t>
                      </a: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loft-armaturer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91,25 – 101,50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964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Vej- </a:t>
                      </a: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og </a:t>
                      </a: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park-armaturer </a:t>
                      </a: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samt pullerter </a:t>
                      </a: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– 4 meter</a:t>
                      </a:r>
                    </a:p>
                  </a:txBody>
                  <a:tcPr marL="111936" marR="11193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115,50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9733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Vej- </a:t>
                      </a: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og </a:t>
                      </a:r>
                      <a:r>
                        <a:rPr lang="da-DK" sz="158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park-armaturer </a:t>
                      </a: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over 4 meter</a:t>
                      </a:r>
                    </a:p>
                  </a:txBody>
                  <a:tcPr marL="111936" marR="11193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133 - 188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</a:t>
                      </a:r>
                      <a:endParaRPr lang="da-DK" sz="158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a-DK" sz="158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111936" marR="111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5" name="Tekstboks 14"/>
          <p:cNvSpPr txBox="1"/>
          <p:nvPr/>
        </p:nvSpPr>
        <p:spPr>
          <a:xfrm>
            <a:off x="179512" y="5517232"/>
            <a:ext cx="871296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i="1" smtClean="0">
                <a:latin typeface="+mn-lt"/>
              </a:rPr>
              <a:t>Pris pr. lyspunkt pr. kvartal</a:t>
            </a:r>
            <a:endParaRPr lang="da-DK" sz="1600" i="1" dirty="0" err="1" smtClean="0">
              <a:latin typeface="+mn-lt"/>
            </a:endParaRPr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464326" y="584201"/>
            <a:ext cx="8176437" cy="11160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9pPr>
          </a:lstStyle>
          <a:p>
            <a:r>
              <a:rPr lang="da-DK" kern="0" smtClean="0"/>
              <a:t>Priseksempel</a:t>
            </a:r>
            <a:endParaRPr lang="da-DK" kern="0"/>
          </a:p>
        </p:txBody>
      </p:sp>
    </p:spTree>
    <p:extLst>
      <p:ext uri="{BB962C8B-B14F-4D97-AF65-F5344CB8AC3E}">
        <p14:creationId xmlns:p14="http://schemas.microsoft.com/office/powerpoint/2010/main" val="37560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7525" cy="3168352"/>
          </a:xfrm>
        </p:spPr>
        <p:txBody>
          <a:bodyPr/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da-DK" sz="2200"/>
              <a:t>Valgfrihed omkring ejerforhold og dermed fremtidig </a:t>
            </a:r>
            <a:r>
              <a:rPr lang="da-DK" sz="2200" smtClean="0"/>
              <a:t>drift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da-DK" sz="2200" smtClean="0"/>
              <a:t>Boligområde </a:t>
            </a:r>
            <a:r>
              <a:rPr lang="da-DK" sz="2200"/>
              <a:t>betaler for lyspunkter i eget </a:t>
            </a:r>
            <a:r>
              <a:rPr lang="da-DK" sz="2200" smtClean="0"/>
              <a:t>område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da-DK" sz="2200" smtClean="0"/>
              <a:t>Pris </a:t>
            </a:r>
            <a:r>
              <a:rPr lang="da-DK" sz="2200"/>
              <a:t>omfatter administration, drift, afskrivning og </a:t>
            </a:r>
            <a:r>
              <a:rPr lang="da-DK" sz="2200" smtClean="0"/>
              <a:t>elforbrug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da-DK" sz="2200" smtClean="0"/>
              <a:t>Udgangspunkt </a:t>
            </a:r>
            <a:r>
              <a:rPr lang="da-DK" sz="2200"/>
              <a:t>er uændret pris pr. </a:t>
            </a:r>
            <a:r>
              <a:rPr lang="da-DK" sz="2200" smtClean="0"/>
              <a:t>lyspunkt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da-DK" sz="2200" smtClean="0"/>
              <a:t>Refusion afskaffes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da-DK" sz="2200" smtClean="0"/>
              <a:t>Afledte </a:t>
            </a:r>
            <a:r>
              <a:rPr lang="da-DK" sz="2200"/>
              <a:t>udgifter for enten kommune eller boligområde</a:t>
            </a:r>
          </a:p>
        </p:txBody>
      </p:sp>
    </p:spTree>
    <p:extLst>
      <p:ext uri="{BB962C8B-B14F-4D97-AF65-F5344CB8AC3E}">
        <p14:creationId xmlns:p14="http://schemas.microsoft.com/office/powerpoint/2010/main" val="28659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 Albertslund Erhverv">
  <a:themeElements>
    <a:clrScheme name="3 Albertslund Erhverv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00305B"/>
      </a:accent1>
      <a:accent2>
        <a:srgbClr val="66839D"/>
      </a:accent2>
      <a:accent3>
        <a:srgbClr val="002444"/>
      </a:accent3>
      <a:accent4>
        <a:srgbClr val="33597C"/>
      </a:accent4>
      <a:accent5>
        <a:srgbClr val="99ACBD"/>
      </a:accent5>
      <a:accent6>
        <a:srgbClr val="CCD6DE"/>
      </a:accent6>
      <a:hlink>
        <a:srgbClr val="33597C"/>
      </a:hlink>
      <a:folHlink>
        <a:srgbClr val="99ACBD"/>
      </a:folHlink>
    </a:clrScheme>
    <a:fontScheme name="FoundryMonoline-Georgia">
      <a:majorFont>
        <a:latin typeface="FoundryMonoline-Ligh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 Albertslund Erhverv</Template>
  <TotalTime>313</TotalTime>
  <Words>193</Words>
  <Application>Microsoft Office PowerPoint</Application>
  <PresentationFormat>Skærmshow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11" baseType="lpstr">
      <vt:lpstr>Arial</vt:lpstr>
      <vt:lpstr>Georgia</vt:lpstr>
      <vt:lpstr>Times New Roman</vt:lpstr>
      <vt:lpstr>Arial Unicode MS</vt:lpstr>
      <vt:lpstr>FoundryMonoline-Light</vt:lpstr>
      <vt:lpstr>3 Albertslund Erhverv</vt:lpstr>
      <vt:lpstr>Betalingsmodel</vt:lpstr>
      <vt:lpstr>Prioritering ved modernisering</vt:lpstr>
      <vt:lpstr>Valgfrihed om ejerskab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Betalingsmodel</dc:title>
  <dc:creator>Windows User</dc:creator>
  <cp:lastModifiedBy>Windows User</cp:lastModifiedBy>
  <cp:revision>18</cp:revision>
  <dcterms:created xsi:type="dcterms:W3CDTF">2015-04-21T07:29:19Z</dcterms:created>
  <dcterms:modified xsi:type="dcterms:W3CDTF">2015-06-03T06:10:49Z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